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377" r:id="rId37"/>
    <p:sldId id="382" r:id="rId38"/>
    <p:sldId id="381" r:id="rId39"/>
    <p:sldId id="405" r:id="rId40"/>
    <p:sldId id="379" r:id="rId41"/>
    <p:sldId id="380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6" autoAdjust="0"/>
    <p:restoredTop sz="80889" autoAdjust="0"/>
  </p:normalViewPr>
  <p:slideViewPr>
    <p:cSldViewPr>
      <p:cViewPr varScale="1">
        <p:scale>
          <a:sx n="92" d="100"/>
          <a:sy n="92" d="100"/>
        </p:scale>
        <p:origin x="21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Netscape Navigator</a:t>
            </a:r>
          </a:p>
          <a:p>
            <a:pPr lvl="1"/>
            <a:r>
              <a:rPr lang="ko-KR" altLang="en-US" dirty="0"/>
              <a:t>일반인도 쉽게 사용하도록 </a:t>
            </a:r>
            <a:r>
              <a:rPr lang="en-US" altLang="ko-KR" dirty="0"/>
              <a:t>GUI</a:t>
            </a:r>
            <a:r>
              <a:rPr lang="ko-KR" altLang="en-US" dirty="0"/>
              <a:t>를 갖춘 최초의 브라우저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</a:t>
            </a:r>
            <a:r>
              <a:rPr lang="en-US" altLang="ko-KR" dirty="0"/>
              <a:t>Marc </a:t>
            </a:r>
            <a:r>
              <a:rPr lang="en-US" altLang="ko-KR" dirty="0" err="1"/>
              <a:t>Andreesseen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. Netscape </a:t>
            </a:r>
            <a:r>
              <a:rPr lang="ko-KR" altLang="en-US" dirty="0"/>
              <a:t>사 창업</a:t>
            </a:r>
            <a:endParaRPr lang="en-US" altLang="ko-KR" dirty="0"/>
          </a:p>
          <a:p>
            <a:r>
              <a:rPr lang="en-US" altLang="ko-KR" dirty="0"/>
              <a:t>Internet Explorer</a:t>
            </a:r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1"/>
            <a:r>
              <a:rPr lang="ko-KR" altLang="en-US" dirty="0"/>
              <a:t>윈도우 운영체제에 끼워 배포하여 순식간에 </a:t>
            </a:r>
            <a:r>
              <a:rPr lang="en-US" altLang="ko-KR" dirty="0"/>
              <a:t>Netscape </a:t>
            </a:r>
            <a:r>
              <a:rPr lang="ko-KR" altLang="en-US" dirty="0"/>
              <a:t>잠식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Opera</a:t>
            </a:r>
          </a:p>
          <a:p>
            <a:pPr lvl="1"/>
            <a:r>
              <a:rPr lang="en-US" altLang="ko-KR" dirty="0"/>
              <a:t>1994</a:t>
            </a:r>
            <a:r>
              <a:rPr lang="ko-KR" altLang="en-US" dirty="0"/>
              <a:t>년 오페라 소프트웨어에서  개발</a:t>
            </a:r>
            <a:r>
              <a:rPr lang="en-US" altLang="ko-KR" dirty="0"/>
              <a:t>. 1996</a:t>
            </a:r>
            <a:r>
              <a:rPr lang="ko-KR" altLang="en-US" dirty="0"/>
              <a:t>년에 출시</a:t>
            </a:r>
            <a:endParaRPr lang="en-US" altLang="ko-KR" dirty="0"/>
          </a:p>
          <a:p>
            <a:pPr lvl="1"/>
            <a:r>
              <a:rPr lang="ko-KR" altLang="en-US" dirty="0"/>
              <a:t>프로그램 크기 작고</a:t>
            </a:r>
            <a:r>
              <a:rPr lang="en-US" altLang="ko-KR" dirty="0"/>
              <a:t>, </a:t>
            </a:r>
            <a:r>
              <a:rPr lang="ko-KR" altLang="en-US" dirty="0" err="1"/>
              <a:t>렌더링</a:t>
            </a:r>
            <a:r>
              <a:rPr lang="ko-KR" altLang="en-US" dirty="0"/>
              <a:t> 속도 빠름</a:t>
            </a:r>
            <a:r>
              <a:rPr lang="en-US" altLang="ko-KR" dirty="0"/>
              <a:t>. </a:t>
            </a:r>
            <a:r>
              <a:rPr lang="ko-KR" altLang="en-US" dirty="0"/>
              <a:t>사용 미미</a:t>
            </a:r>
            <a:endParaRPr lang="en-US" altLang="ko-KR" dirty="0"/>
          </a:p>
          <a:p>
            <a:r>
              <a:rPr lang="en-US" altLang="ko-KR" dirty="0"/>
              <a:t>Safari</a:t>
            </a:r>
          </a:p>
          <a:p>
            <a:pPr lvl="1"/>
            <a:r>
              <a:rPr lang="en-US" altLang="ko-KR" dirty="0"/>
              <a:t>2003</a:t>
            </a:r>
            <a:r>
              <a:rPr lang="ko-KR" altLang="en-US" dirty="0"/>
              <a:t>년 애플에서 개발</a:t>
            </a:r>
            <a:r>
              <a:rPr lang="en-US" altLang="ko-KR" dirty="0"/>
              <a:t>. Mac 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와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iOS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Mozilla Firefox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</a:t>
            </a:r>
            <a:r>
              <a:rPr lang="en-US" altLang="ko-KR" dirty="0"/>
              <a:t>Mozilla  </a:t>
            </a:r>
            <a:r>
              <a:rPr lang="ko-KR" altLang="en-US" dirty="0"/>
              <a:t>재단에서 개발</a:t>
            </a:r>
            <a:r>
              <a:rPr lang="en-US" altLang="ko-KR" dirty="0"/>
              <a:t>. W3C</a:t>
            </a:r>
            <a:r>
              <a:rPr lang="ko-KR" altLang="en-US" dirty="0"/>
              <a:t>의 표준안에 가장 충실</a:t>
            </a:r>
            <a:endParaRPr lang="en-US" altLang="ko-KR" dirty="0"/>
          </a:p>
          <a:p>
            <a:pPr lvl="2"/>
            <a:r>
              <a:rPr lang="en-US" altLang="ko-KR" dirty="0"/>
              <a:t>Mozilla </a:t>
            </a:r>
            <a:r>
              <a:rPr lang="ko-KR" altLang="en-US" dirty="0"/>
              <a:t>재단은 </a:t>
            </a:r>
            <a:r>
              <a:rPr lang="en-US" altLang="ko-KR" dirty="0"/>
              <a:t>Netscape </a:t>
            </a:r>
            <a:r>
              <a:rPr lang="ko-KR" altLang="en-US" dirty="0"/>
              <a:t>사가 브라우저</a:t>
            </a:r>
            <a:r>
              <a:rPr lang="en-US" altLang="ko-KR" dirty="0"/>
              <a:t> </a:t>
            </a:r>
            <a:r>
              <a:rPr lang="ko-KR" altLang="en-US" dirty="0"/>
              <a:t>소스를 공개하고 만든 재단</a:t>
            </a:r>
            <a:endParaRPr lang="en-US" altLang="ko-KR" dirty="0"/>
          </a:p>
          <a:p>
            <a:r>
              <a:rPr lang="en-US" altLang="ko-KR" dirty="0"/>
              <a:t>Google Chrome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구글에서</a:t>
            </a:r>
            <a:r>
              <a:rPr lang="ko-KR" altLang="en-US" dirty="0"/>
              <a:t> 개발</a:t>
            </a:r>
            <a:r>
              <a:rPr lang="en-US" altLang="ko-KR" dirty="0"/>
              <a:t>. </a:t>
            </a:r>
            <a:r>
              <a:rPr lang="ko-KR" altLang="en-US" dirty="0"/>
              <a:t>새로운 강자</a:t>
            </a:r>
            <a:r>
              <a:rPr lang="en-US" altLang="ko-KR" dirty="0"/>
              <a:t>. </a:t>
            </a:r>
            <a:r>
              <a:rPr lang="ko-KR" altLang="en-US" dirty="0"/>
              <a:t>현재 가장 많이 사용되고 있음</a:t>
            </a:r>
            <a:endParaRPr lang="en-US" altLang="ko-KR" dirty="0"/>
          </a:p>
          <a:p>
            <a:r>
              <a:rPr lang="en-US" altLang="ko-KR" dirty="0"/>
              <a:t>Microsoft Edge</a:t>
            </a:r>
          </a:p>
          <a:p>
            <a:pPr lvl="1"/>
            <a:r>
              <a:rPr lang="en-US" altLang="ko-KR" dirty="0"/>
              <a:t>2015</a:t>
            </a:r>
            <a:r>
              <a:rPr lang="ko-KR" altLang="en-US" dirty="0"/>
              <a:t>년 마이크로소프트에서 개발</a:t>
            </a:r>
            <a:endParaRPr lang="en-US" altLang="ko-KR" dirty="0"/>
          </a:p>
          <a:p>
            <a:pPr lvl="2"/>
            <a:r>
              <a:rPr lang="en-US" altLang="ko-KR" dirty="0"/>
              <a:t>Internet Explorer </a:t>
            </a:r>
            <a:r>
              <a:rPr lang="ko-KR" altLang="en-US" dirty="0"/>
              <a:t>업그레이드 중단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기준 웹 브라우저의 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484784"/>
            <a:ext cx="5184576" cy="2365057"/>
          </a:xfrm>
          <a:prstGeom prst="rect">
            <a:avLst/>
          </a:prstGeom>
          <a:ln>
            <a:solidFill>
              <a:srgbClr val="53D2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92" y="3990236"/>
            <a:ext cx="5184576" cy="2346947"/>
          </a:xfrm>
          <a:prstGeom prst="rect">
            <a:avLst/>
          </a:prstGeom>
          <a:ln>
            <a:solidFill>
              <a:srgbClr val="53D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11386" y="1685980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/>
              <a:t>데스크톱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1386" y="3990236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(b) </a:t>
            </a:r>
            <a:r>
              <a:rPr lang="ko-KR" altLang="en-US" sz="1200" dirty="0" err="1"/>
              <a:t>모바일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태블릿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브라우저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 점유율 비교</a:t>
            </a:r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 구축</a:t>
            </a:r>
            <a:endParaRPr lang="en-US" altLang="ko-KR" dirty="0"/>
          </a:p>
          <a:p>
            <a:pPr lvl="1"/>
            <a:r>
              <a:rPr lang="ko-KR" altLang="en-US" dirty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이미지 저장</a:t>
            </a:r>
            <a:r>
              <a:rPr lang="en-US" altLang="ko-KR" dirty="0"/>
              <a:t>, </a:t>
            </a:r>
            <a:r>
              <a:rPr lang="ko-KR" altLang="en-US" dirty="0"/>
              <a:t>데이터베이스 설치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 개발 및 설치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검색</a:t>
              </a: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>
                  <a:latin typeface="+mj-lt"/>
                </a:rPr>
                <a:t>HTML </a:t>
              </a:r>
              <a:r>
                <a:rPr lang="ko-KR" altLang="en-US" sz="1100" dirty="0">
                  <a:latin typeface="+mj-lt"/>
                </a:rPr>
                <a:t>문서</a:t>
              </a:r>
              <a:r>
                <a:rPr lang="en-US" altLang="ko-KR" sz="11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이미지</a:t>
              </a:r>
              <a:r>
                <a:rPr lang="en-US" altLang="ko-KR" sz="1100" dirty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>
                  <a:latin typeface="+mj-lt"/>
                </a:rPr>
                <a:t>동영상 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회원관리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응용프로그램</a:t>
              </a:r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요청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전송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서버 컴퓨터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클라이언트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서버 소프트웨어 기능</a:t>
            </a:r>
            <a:endParaRPr lang="en-US" altLang="ko-KR" dirty="0"/>
          </a:p>
          <a:p>
            <a:pPr lvl="1"/>
            <a:r>
              <a:rPr lang="ko-KR" altLang="en-US" dirty="0"/>
              <a:t>웹 브라우저로부터 요청</a:t>
            </a:r>
            <a:r>
              <a:rPr lang="en-US" altLang="ko-KR" dirty="0"/>
              <a:t>(</a:t>
            </a:r>
            <a:r>
              <a:rPr lang="ko-KR" altLang="en-US" dirty="0"/>
              <a:t>웹 문서</a:t>
            </a:r>
            <a:r>
              <a:rPr lang="en-US" altLang="ko-KR" dirty="0"/>
              <a:t> </a:t>
            </a:r>
            <a:r>
              <a:rPr lang="ko-KR" altLang="en-US" dirty="0"/>
              <a:t>혹은 검색</a:t>
            </a:r>
            <a:r>
              <a:rPr lang="en-US" altLang="ko-KR" dirty="0"/>
              <a:t>)</a:t>
            </a:r>
            <a:r>
              <a:rPr lang="ko-KR" altLang="en-US" dirty="0"/>
              <a:t> 해석</a:t>
            </a:r>
            <a:endParaRPr lang="en-US" altLang="ko-KR" dirty="0"/>
          </a:p>
          <a:p>
            <a:pPr lvl="1"/>
            <a:r>
              <a:rPr lang="ko-KR" altLang="en-US" dirty="0"/>
              <a:t>필요한 웹 서버 응용프로그램 작동시키기</a:t>
            </a:r>
            <a:endParaRPr lang="en-US" altLang="ko-KR" dirty="0"/>
          </a:p>
          <a:p>
            <a:pPr lvl="1"/>
            <a:r>
              <a:rPr lang="ko-KR" altLang="en-US" dirty="0"/>
              <a:t>웹 서버 응용프로그램의 실행 결과를 웹 브라우저로 전송</a:t>
            </a:r>
            <a:endParaRPr lang="en-US" altLang="ko-KR" dirty="0"/>
          </a:p>
          <a:p>
            <a:r>
              <a:rPr lang="ko-KR" altLang="en-US" dirty="0"/>
              <a:t>웹 서버 소프트웨어 종류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ko-KR" altLang="en-US" dirty="0"/>
              <a:t>사에서 만든 </a:t>
            </a:r>
            <a:r>
              <a:rPr lang="en-US" altLang="ko-KR" dirty="0"/>
              <a:t>Apache</a:t>
            </a:r>
            <a:endParaRPr lang="ko-KR" altLang="en-US" dirty="0"/>
          </a:p>
          <a:p>
            <a:pPr lvl="1"/>
            <a:r>
              <a:rPr lang="ko-KR" altLang="en-US" dirty="0"/>
              <a:t>마이크로소프트 사에서 만들고 </a:t>
            </a:r>
            <a:r>
              <a:rPr lang="en-US" altLang="ko-KR" dirty="0"/>
              <a:t>Windows NT</a:t>
            </a:r>
            <a:r>
              <a:rPr lang="ko-KR" altLang="en-US" dirty="0"/>
              <a:t>에서만 실행되는 </a:t>
            </a:r>
            <a:r>
              <a:rPr lang="en-US" altLang="ko-KR" dirty="0"/>
              <a:t>IIS</a:t>
            </a:r>
            <a:endParaRPr lang="ko-KR" altLang="en-US" dirty="0"/>
          </a:p>
          <a:p>
            <a:pPr lvl="1"/>
            <a:r>
              <a:rPr lang="en-US" altLang="ko-KR" dirty="0"/>
              <a:t>NGINX </a:t>
            </a:r>
            <a:r>
              <a:rPr lang="ko-KR" altLang="en-US" dirty="0"/>
              <a:t>사에서 만든 </a:t>
            </a:r>
            <a:r>
              <a:rPr lang="en-US" altLang="ko-KR" dirty="0" err="1"/>
              <a:t>nginx</a:t>
            </a:r>
            <a:endParaRPr lang="ko-KR" altLang="en-US" dirty="0"/>
          </a:p>
          <a:p>
            <a:pPr lvl="1"/>
            <a:r>
              <a:rPr lang="ko-KR" altLang="en-US" dirty="0" err="1"/>
              <a:t>구글에서</a:t>
            </a:r>
            <a:r>
              <a:rPr lang="ko-KR" altLang="en-US" dirty="0"/>
              <a:t> 만들고 </a:t>
            </a:r>
            <a:r>
              <a:rPr lang="ko-KR" altLang="en-US" dirty="0" err="1"/>
              <a:t>구글</a:t>
            </a:r>
            <a:r>
              <a:rPr lang="ko-KR" altLang="en-US" dirty="0"/>
              <a:t> 사이트에서 실행되는 </a:t>
            </a:r>
            <a:r>
              <a:rPr lang="en-US" altLang="ko-KR" dirty="0"/>
              <a:t>GWS(Google Web Server)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 응용프로그램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사이트의 목적을 이행하는 서버 측 소프트웨어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검색 사이트 </a:t>
            </a:r>
            <a:r>
              <a:rPr lang="en-US" altLang="ko-KR" dirty="0"/>
              <a:t>– </a:t>
            </a:r>
            <a:r>
              <a:rPr lang="ko-KR" altLang="en-US" dirty="0"/>
              <a:t>검색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번역 사이트 </a:t>
            </a:r>
            <a:r>
              <a:rPr lang="en-US" altLang="ko-KR" dirty="0"/>
              <a:t>– </a:t>
            </a:r>
            <a:r>
              <a:rPr lang="ko-KR" altLang="en-US" dirty="0"/>
              <a:t>번역 웹 서버 응용프로그램 필요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회원 관리 사이트 </a:t>
            </a:r>
            <a:r>
              <a:rPr lang="en-US" altLang="ko-KR" dirty="0"/>
              <a:t>– </a:t>
            </a:r>
            <a:r>
              <a:rPr lang="ko-KR" altLang="en-US" dirty="0"/>
              <a:t>회원 관리 웹 서버 응용프로그램 필요</a:t>
            </a:r>
          </a:p>
          <a:p>
            <a:r>
              <a:rPr lang="ko-KR" altLang="en-US" dirty="0"/>
              <a:t>웹 서버 응용프로그램 개발 언어</a:t>
            </a:r>
            <a:endParaRPr lang="en-US" altLang="ko-KR" dirty="0"/>
          </a:p>
          <a:p>
            <a:pPr lvl="1"/>
            <a:r>
              <a:rPr lang="ko-KR" altLang="en-US" dirty="0"/>
              <a:t>서버용 자바스크립트</a:t>
            </a:r>
            <a:endParaRPr lang="en-US" altLang="ko-KR" dirty="0"/>
          </a:p>
          <a:p>
            <a:pPr lvl="1"/>
            <a:r>
              <a:rPr lang="en-US" altLang="ko-KR" dirty="0"/>
              <a:t>JSP(Java Server Page) – Java</a:t>
            </a:r>
            <a:r>
              <a:rPr lang="ko-KR" altLang="en-US" dirty="0"/>
              <a:t>의 스크립트 언어</a:t>
            </a:r>
            <a:endParaRPr lang="en-US" altLang="ko-KR" dirty="0"/>
          </a:p>
          <a:p>
            <a:pPr lvl="1"/>
            <a:r>
              <a:rPr lang="en-US" altLang="ko-KR" dirty="0"/>
              <a:t>Java –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 err="1"/>
              <a:t>서블릿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</a:p>
          <a:p>
            <a:pPr lvl="1"/>
            <a:r>
              <a:rPr lang="en-US" altLang="ko-KR" dirty="0"/>
              <a:t>PHP, Perl, Python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문서와 전자 문서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전자 문서</a:t>
            </a:r>
            <a:endParaRPr lang="en-US" altLang="ko-KR" dirty="0"/>
          </a:p>
          <a:p>
            <a:pPr lvl="1"/>
            <a:r>
              <a:rPr lang="ko-KR" altLang="en-US" dirty="0"/>
              <a:t>워드나 한글</a:t>
            </a:r>
            <a:r>
              <a:rPr lang="en-US" altLang="ko-KR" dirty="0"/>
              <a:t>, </a:t>
            </a:r>
            <a:r>
              <a:rPr lang="ko-KR" altLang="en-US" dirty="0"/>
              <a:t>메모장 등으로 작성하고 볼 수 있는 문서</a:t>
            </a:r>
            <a:endParaRPr lang="en-US" altLang="ko-KR" dirty="0"/>
          </a:p>
          <a:p>
            <a:pPr lvl="1"/>
            <a:r>
              <a:rPr lang="ko-KR" altLang="en-US" dirty="0"/>
              <a:t>하나의 문서는 보통 하나의 파일로 저장</a:t>
            </a:r>
            <a:endParaRPr lang="en-US" altLang="ko-KR" dirty="0"/>
          </a:p>
          <a:p>
            <a:pPr lvl="2"/>
            <a:r>
              <a:rPr lang="ko-KR" altLang="en-US" dirty="0"/>
              <a:t>페이지 별로 파일에 저장하지 않음</a:t>
            </a:r>
            <a:endParaRPr lang="en-US" altLang="ko-KR" dirty="0"/>
          </a:p>
          <a:p>
            <a:pPr lvl="2"/>
            <a:r>
              <a:rPr lang="ko-KR" altLang="en-US" dirty="0"/>
              <a:t>텍스트 본문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등을 모두 문서 내에 직접 저장</a:t>
            </a:r>
            <a:endParaRPr lang="en-US" altLang="ko-KR" dirty="0"/>
          </a:p>
          <a:p>
            <a:r>
              <a:rPr lang="ko-KR" altLang="en-US" dirty="0"/>
              <a:t>웹 문서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언어로 작성</a:t>
            </a:r>
            <a:r>
              <a:rPr lang="en-US" altLang="ko-KR" dirty="0"/>
              <a:t>/</a:t>
            </a:r>
            <a:r>
              <a:rPr lang="ko-KR" altLang="en-US" dirty="0"/>
              <a:t>웹 브라우저로 보기</a:t>
            </a:r>
            <a:endParaRPr lang="en-US" altLang="ko-KR" dirty="0"/>
          </a:p>
          <a:p>
            <a:pPr lvl="1"/>
            <a:r>
              <a:rPr lang="ko-KR" altLang="en-US" dirty="0"/>
              <a:t>웹 문서는 페이지 단위로 파일에 분할하여 저장</a:t>
            </a:r>
            <a:endParaRPr lang="en-US" altLang="ko-KR" dirty="0"/>
          </a:p>
          <a:p>
            <a:pPr lvl="2"/>
            <a:r>
              <a:rPr lang="ko-KR" altLang="en-US" dirty="0"/>
              <a:t>페이지 마다 하나의 파일에 나누어 작성되고 저장 </a:t>
            </a:r>
            <a:r>
              <a:rPr lang="en-US" altLang="ko-KR" dirty="0"/>
              <a:t>– </a:t>
            </a:r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각 페이지는 하이퍼링크로 연결</a:t>
            </a:r>
            <a:endParaRPr lang="en-US" altLang="ko-KR" dirty="0"/>
          </a:p>
          <a:p>
            <a:pPr lvl="1"/>
            <a:r>
              <a:rPr lang="ko-KR" altLang="en-US" dirty="0"/>
              <a:t>웹 페이지</a:t>
            </a:r>
            <a:endParaRPr lang="en-US" altLang="ko-KR" dirty="0"/>
          </a:p>
          <a:p>
            <a:pPr lvl="2"/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만 저장 </a:t>
            </a:r>
            <a:r>
              <a:rPr lang="en-US" altLang="ko-KR" dirty="0"/>
              <a:t>-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등은 별도의 파일로 저장</a:t>
            </a:r>
            <a:endParaRPr lang="en-US" altLang="ko-KR" dirty="0"/>
          </a:p>
          <a:p>
            <a:pPr lvl="2"/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동영상 파일의 이름으로 연결</a:t>
            </a:r>
            <a:endParaRPr lang="en-US" altLang="ko-KR" dirty="0"/>
          </a:p>
          <a:p>
            <a:pPr lvl="1"/>
            <a:r>
              <a:rPr lang="ko-KR" altLang="en-US" dirty="0"/>
              <a:t>웹 페이지들의 연결</a:t>
            </a:r>
            <a:endParaRPr lang="en-US" altLang="ko-KR" dirty="0"/>
          </a:p>
          <a:p>
            <a:pPr lvl="2"/>
            <a:r>
              <a:rPr lang="ko-KR" altLang="en-US" dirty="0"/>
              <a:t>하이퍼링크</a:t>
            </a:r>
            <a:r>
              <a:rPr lang="en-US" altLang="ko-KR" dirty="0"/>
              <a:t>(hyperlink) –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웹 페이지의 주소를 가진 텍스트 정보</a:t>
            </a:r>
            <a:endParaRPr lang="en-US" altLang="ko-KR" dirty="0"/>
          </a:p>
          <a:p>
            <a:pPr lvl="2"/>
            <a:r>
              <a:rPr lang="ko-KR" altLang="en-US" dirty="0"/>
              <a:t>웹 페이지들은 하이퍼링크로 상호 연결됨</a:t>
            </a:r>
            <a:endParaRPr lang="en-US" altLang="ko-KR" dirty="0"/>
          </a:p>
          <a:p>
            <a:pPr lvl="1"/>
            <a:r>
              <a:rPr lang="ko-KR" altLang="en-US" dirty="0"/>
              <a:t>웹 문서를 읽는 순서는 사용자가 결정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웹 문서는 사용자가 하이퍼링크를 따라 웹 페이지 선택 </a:t>
            </a:r>
            <a:r>
              <a:rPr lang="en-US" altLang="ko-KR" dirty="0"/>
              <a:t>– </a:t>
            </a:r>
            <a:r>
              <a:rPr lang="ko-KR" altLang="en-US" dirty="0" err="1"/>
              <a:t>네비게이션</a:t>
            </a:r>
            <a:endParaRPr lang="en-US" altLang="ko-KR" dirty="0"/>
          </a:p>
          <a:p>
            <a:pPr lvl="2"/>
            <a:r>
              <a:rPr lang="ko-KR" altLang="en-US" dirty="0"/>
              <a:t>전자 문서는 문서를 만드는 사람이 결정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한글</a:t>
            </a:r>
            <a:r>
              <a:rPr lang="en-US" altLang="ko-KR" sz="1000" dirty="0"/>
              <a:t> </a:t>
            </a:r>
            <a:r>
              <a:rPr lang="ko-KR" altLang="en-US" sz="1000" dirty="0"/>
              <a:t>파일</a:t>
            </a:r>
            <a:r>
              <a:rPr lang="en-US" altLang="ko-KR" sz="1000" dirty="0"/>
              <a:t>(</a:t>
            </a:r>
            <a:r>
              <a:rPr lang="ko-KR" altLang="en-US" sz="1000" dirty="0"/>
              <a:t>전자 문서 사례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</a:t>
            </a:r>
            <a:r>
              <a:rPr lang="en-US" altLang="ko-KR" sz="1000" dirty="0"/>
              <a:t> </a:t>
            </a:r>
            <a:r>
              <a:rPr lang="ko-KR" altLang="en-US" sz="1000" dirty="0"/>
              <a:t>문서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주소</a:t>
            </a:r>
            <a:r>
              <a:rPr lang="en-US" altLang="ko-KR" dirty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경로명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+mj-lt"/>
                </a:rPr>
                <a:t>웹페이지</a:t>
              </a:r>
              <a:endParaRPr lang="en-US" altLang="ko-KR" sz="1400" b="1" dirty="0">
                <a:latin typeface="+mj-lt"/>
              </a:endParaRPr>
            </a:p>
            <a:p>
              <a:r>
                <a:rPr lang="ko-KR" altLang="en-US" sz="1400" b="1" dirty="0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HTTP, https,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프로토콜마다 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통신</a:t>
            </a:r>
            <a:r>
              <a:rPr lang="en-US" altLang="ko-KR" dirty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>
                  <a:latin typeface="+mj-lt"/>
                </a:rPr>
                <a:t>HTML </a:t>
              </a:r>
              <a:r>
                <a:rPr lang="ko-KR" altLang="en-US" sz="1200" dirty="0">
                  <a:latin typeface="+mj-lt"/>
                </a:rPr>
                <a:t> 페이지</a:t>
              </a:r>
              <a:r>
                <a:rPr lang="en-US" altLang="ko-KR" sz="1200" dirty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>
                  <a:latin typeface="+mj-lt"/>
                </a:rPr>
                <a:t>이미지</a:t>
              </a:r>
              <a:r>
                <a:rPr lang="en-US" altLang="ko-KR" sz="1200" dirty="0">
                  <a:latin typeface="+mj-lt"/>
                </a:rPr>
                <a:t>, </a:t>
              </a:r>
              <a:r>
                <a:rPr lang="ko-KR" altLang="en-US" sz="1200" dirty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서버</a:t>
              </a: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요청</a:t>
              </a: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 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읽기</a:t>
              </a: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전송</a:t>
              </a: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6. HTML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 연결 요청</a:t>
              </a: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웹 서버에 연결 수락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oracle </a:t>
              </a:r>
              <a:r>
                <a:rPr lang="ko-KR" altLang="en-US" sz="1400" dirty="0"/>
                <a:t>웹 서버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과정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시작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 웹 개념 제안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</a:t>
            </a:r>
            <a:r>
              <a:rPr lang="en-US" altLang="ko-KR" dirty="0" err="1"/>
              <a:t>WorldWideWeb</a:t>
            </a:r>
            <a:r>
              <a:rPr lang="en-US" altLang="ko-KR" dirty="0"/>
              <a:t> </a:t>
            </a:r>
            <a:r>
              <a:rPr lang="ko-KR" altLang="en-US" dirty="0"/>
              <a:t>프로젝트 시작</a:t>
            </a:r>
            <a:endParaRPr lang="en-US" altLang="ko-KR" dirty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/>
              <a:t>모델 창시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언어 개발</a:t>
            </a:r>
            <a:r>
              <a:rPr lang="en-US" altLang="ko-KR" dirty="0"/>
              <a:t>, </a:t>
            </a:r>
            <a:r>
              <a:rPr lang="ko-KR" altLang="en-US" dirty="0"/>
              <a:t>하이퍼링크 개념 구현</a:t>
            </a:r>
            <a:endParaRPr lang="en-US" altLang="ko-KR" dirty="0"/>
          </a:p>
          <a:p>
            <a:pPr lvl="2"/>
            <a:r>
              <a:rPr lang="ko-KR" altLang="en-US" dirty="0"/>
              <a:t>세계 최초의 웹 서버와 웹 브라우저 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웹의 기본 개념과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서버와 웹 브라우저의 상호 관계를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문서와 기존의 전자 문서와의 차이점을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페이지를 구성하는 </a:t>
            </a:r>
            <a:r>
              <a:rPr lang="en-US" altLang="ko-KR" dirty="0"/>
              <a:t>HTML, CSS, </a:t>
            </a:r>
            <a:r>
              <a:rPr lang="ko-KR" altLang="en-US" dirty="0"/>
              <a:t>자바스크립트의 </a:t>
            </a:r>
            <a:r>
              <a:rPr lang="en-US" altLang="ko-KR" dirty="0"/>
              <a:t>3 </a:t>
            </a:r>
            <a:r>
              <a:rPr lang="ko-KR" altLang="en-US" dirty="0"/>
              <a:t>요소를 이해한다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의 목적과 기능을 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HTML5</a:t>
            </a:r>
            <a:r>
              <a:rPr lang="ko-KR" altLang="en-US" dirty="0"/>
              <a:t>로 웹 페이지를 작성하는 과정을 알고 필요한 도구를 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/>
              <a:t>컴퓨터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설치하고 운용한 </a:t>
            </a:r>
            <a:r>
              <a:rPr lang="en-US" altLang="ko-KR" sz="1400" dirty="0">
                <a:latin typeface="+mj-ea"/>
                <a:ea typeface="+mj-ea"/>
              </a:rPr>
              <a:t>NeXT </a:t>
            </a:r>
            <a:r>
              <a:rPr lang="ko-KR" altLang="en-US" sz="1400" dirty="0">
                <a:latin typeface="+mj-ea"/>
                <a:ea typeface="+mj-ea"/>
              </a:rPr>
              <a:t>컴퓨터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ko-KR" altLang="en-US" sz="1400" dirty="0">
                <a:latin typeface="+mj-ea"/>
                <a:ea typeface="+mj-ea"/>
              </a:rPr>
              <a:t>최초의 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이용</a:t>
            </a:r>
            <a:endParaRPr lang="en-US" altLang="ko-KR" sz="1400" dirty="0">
              <a:latin typeface="+mj-ea"/>
              <a:ea typeface="+mj-ea"/>
            </a:endParaRPr>
          </a:p>
          <a:p>
            <a:pPr algn="just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성공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만들기 쉬운 웹 문서</a:t>
            </a:r>
            <a:endParaRPr lang="en-US" altLang="ko-KR" dirty="0"/>
          </a:p>
          <a:p>
            <a:pPr lvl="1"/>
            <a:r>
              <a:rPr lang="ko-KR" altLang="en-US" dirty="0"/>
              <a:t>사용하기 쉬운 </a:t>
            </a:r>
            <a:r>
              <a:rPr lang="en-US" altLang="ko-KR" dirty="0"/>
              <a:t>HTML </a:t>
            </a:r>
            <a:r>
              <a:rPr lang="ko-KR" altLang="en-US" dirty="0"/>
              <a:t>태그 언어</a:t>
            </a:r>
            <a:r>
              <a:rPr lang="en-US" altLang="ko-KR" dirty="0"/>
              <a:t>, </a:t>
            </a:r>
            <a:r>
              <a:rPr lang="ko-KR" altLang="en-US" dirty="0"/>
              <a:t>단순하고 직관적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웹 페이지는 텍스트 문서</a:t>
            </a:r>
            <a:endParaRPr lang="en-US" altLang="ko-KR" dirty="0"/>
          </a:p>
          <a:p>
            <a:pPr lvl="1"/>
            <a:r>
              <a:rPr lang="ko-KR" altLang="en-US" dirty="0"/>
              <a:t>아무 텍스트 편집기로 편집 가능</a:t>
            </a:r>
            <a:endParaRPr lang="en-US" altLang="ko-KR" dirty="0"/>
          </a:p>
          <a:p>
            <a:r>
              <a:rPr lang="ko-KR" altLang="en-US" dirty="0"/>
              <a:t>효율적인 </a:t>
            </a:r>
            <a:r>
              <a:rPr lang="en-US" altLang="ko-KR" dirty="0"/>
              <a:t>HTTP </a:t>
            </a:r>
            <a:r>
              <a:rPr lang="ko-KR" altLang="en-US" dirty="0"/>
              <a:t>통신</a:t>
            </a:r>
            <a:endParaRPr lang="en-US" altLang="ko-KR" dirty="0"/>
          </a:p>
          <a:p>
            <a:pPr lvl="1"/>
            <a:r>
              <a:rPr lang="ko-KR" altLang="en-US" dirty="0"/>
              <a:t>웹 브라우저가 웹 페이지를 모두 전송 받고 나면 웹 서버와의 접속을 끊는 방식</a:t>
            </a:r>
            <a:endParaRPr lang="en-US" altLang="ko-KR" dirty="0"/>
          </a:p>
          <a:p>
            <a:pPr lvl="1"/>
            <a:r>
              <a:rPr lang="ko-KR" altLang="en-US" dirty="0"/>
              <a:t>웹 서버에 많은 웹 브라우저의 동시 접속에 따른 낮은 부담</a:t>
            </a:r>
            <a:endParaRPr lang="en-US" altLang="ko-KR" dirty="0"/>
          </a:p>
          <a:p>
            <a:r>
              <a:rPr lang="ko-KR" altLang="en-US" dirty="0"/>
              <a:t>웹 서버와 웹 브라우저의 작업 분담</a:t>
            </a:r>
            <a:endParaRPr lang="en-US" altLang="ko-KR" dirty="0"/>
          </a:p>
          <a:p>
            <a:pPr lvl="1"/>
            <a:r>
              <a:rPr lang="ko-KR" altLang="en-US" dirty="0"/>
              <a:t>웹 서버는 웹 브라우저로부터 요청 받은 자원 전송 담당</a:t>
            </a:r>
            <a:endParaRPr lang="en-US" altLang="ko-KR" dirty="0"/>
          </a:p>
          <a:p>
            <a:pPr lvl="1"/>
            <a:r>
              <a:rPr lang="ko-KR" altLang="en-US" dirty="0"/>
              <a:t>웹 문서를 출력하는 것은 브라우저의 몫</a:t>
            </a:r>
            <a:endParaRPr lang="en-US" altLang="ko-KR" dirty="0"/>
          </a:p>
          <a:p>
            <a:pPr lvl="1"/>
            <a:r>
              <a:rPr lang="ko-KR" altLang="en-US" dirty="0"/>
              <a:t>웹 서버의 낮은 부하로 많은 동시 </a:t>
            </a:r>
            <a:r>
              <a:rPr lang="ko-KR" altLang="en-US" dirty="0" err="1"/>
              <a:t>접속자</a:t>
            </a:r>
            <a:r>
              <a:rPr lang="ko-KR" altLang="en-US" dirty="0"/>
              <a:t> 지원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모든 곳에 웹이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웹은 오늘날 정보 통신의 기본 플랫폼</a:t>
            </a:r>
            <a:endParaRPr lang="en-US" altLang="ko-KR" dirty="0"/>
          </a:p>
          <a:p>
            <a:r>
              <a:rPr lang="ko-KR" altLang="en-US" dirty="0"/>
              <a:t>다양한 기기에 웹 서버 설치</a:t>
            </a:r>
            <a:endParaRPr lang="en-US" altLang="ko-KR" dirty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/>
              <a:t>셋톱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등</a:t>
            </a:r>
            <a:endParaRPr lang="en-US" altLang="ko-KR" dirty="0"/>
          </a:p>
          <a:p>
            <a:r>
              <a:rPr lang="ko-KR" altLang="en-US" dirty="0"/>
              <a:t>웹은 장치를 제어하는 쉬운 방법</a:t>
            </a:r>
            <a:endParaRPr lang="en-US" altLang="ko-KR" dirty="0"/>
          </a:p>
          <a:p>
            <a:pPr lvl="1"/>
            <a:r>
              <a:rPr lang="ko-KR" altLang="en-US" dirty="0"/>
              <a:t>무선 공유기 사례</a:t>
            </a:r>
            <a:endParaRPr lang="en-US" altLang="ko-KR" dirty="0"/>
          </a:p>
          <a:p>
            <a:pPr lvl="2"/>
            <a:r>
              <a:rPr lang="ko-KR" altLang="en-US" dirty="0"/>
              <a:t>무선 공유기에는 키보드와 스크린 없음</a:t>
            </a:r>
            <a:endParaRPr lang="en-US" altLang="ko-KR" dirty="0"/>
          </a:p>
          <a:p>
            <a:pPr lvl="2"/>
            <a:r>
              <a:rPr lang="ko-KR" altLang="en-US" dirty="0"/>
              <a:t>무선 공유기에 웹 서버 설치</a:t>
            </a:r>
            <a:endParaRPr lang="en-US" altLang="ko-KR" dirty="0"/>
          </a:p>
          <a:p>
            <a:pPr lvl="2"/>
            <a:r>
              <a:rPr lang="ko-KR" altLang="en-US" dirty="0"/>
              <a:t>아무 브라우저를 이용하여 무선 공유기의 웹 서버와 접속</a:t>
            </a:r>
            <a:endParaRPr lang="en-US" altLang="ko-KR" dirty="0"/>
          </a:p>
          <a:p>
            <a:pPr lvl="2"/>
            <a:r>
              <a:rPr lang="ko-KR" altLang="en-US" dirty="0"/>
              <a:t>브라우저를 이용하여 무선 공유기 내의 설정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 구성 </a:t>
            </a:r>
            <a:r>
              <a:rPr lang="en-US" altLang="ko-KR" dirty="0"/>
              <a:t>3 </a:t>
            </a:r>
            <a:r>
              <a:rPr lang="ko-KR" altLang="en-US" dirty="0"/>
              <a:t>요소</a:t>
            </a:r>
            <a:endParaRPr lang="en-US" altLang="ko-KR" dirty="0"/>
          </a:p>
          <a:p>
            <a:pPr lvl="1"/>
            <a:r>
              <a:rPr lang="ko-KR" altLang="en-US" dirty="0"/>
              <a:t>웹 페이지의 구조와 내용 </a:t>
            </a:r>
            <a:r>
              <a:rPr lang="en-US" altLang="ko-KR" dirty="0"/>
              <a:t>- HTML </a:t>
            </a:r>
            <a:endParaRPr lang="ko-KR" altLang="en-US" dirty="0"/>
          </a:p>
          <a:p>
            <a:pPr lvl="1"/>
            <a:r>
              <a:rPr lang="ko-KR" altLang="en-US" dirty="0"/>
              <a:t>웹 페이지의 모양 </a:t>
            </a:r>
            <a:r>
              <a:rPr lang="en-US" altLang="ko-KR" dirty="0"/>
              <a:t>- CSS(Cascading Style Sheet) </a:t>
            </a:r>
            <a:endParaRPr lang="ko-KR" altLang="en-US" dirty="0"/>
          </a:p>
          <a:p>
            <a:pPr lvl="1"/>
            <a:r>
              <a:rPr lang="ko-KR" altLang="en-US" dirty="0"/>
              <a:t>웹 페이지의 행동 및 응용 프로그램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HTML </a:t>
            </a:r>
            <a:r>
              <a:rPr lang="ko-KR" altLang="en-US" sz="1050" dirty="0"/>
              <a:t>태그로 구조와 내용만 있는 웹 페이지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HTML,CSS,Javascript</a:t>
            </a:r>
            <a:r>
              <a:rPr lang="ko-KR" altLang="en-US" dirty="0"/>
              <a:t>로 분리된 웹 페이지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300" dirty="0" err="1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err="1">
                <a:solidFill>
                  <a:srgbClr val="C00000"/>
                </a:solidFill>
              </a:rPr>
              <a:t>hr</a:t>
            </a:r>
            <a:r>
              <a:rPr lang="en-US" altLang="ko-KR" sz="13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3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/>
              <a:t>&gt;</a:t>
            </a:r>
          </a:p>
          <a:p>
            <a:pPr defTabSz="180000"/>
            <a:r>
              <a:rPr lang="en-US" altLang="ko-KR" sz="1300" dirty="0"/>
              <a:t>He 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/>
              <a:t>&lt;/body&gt;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CSS</a:t>
            </a:r>
            <a:r>
              <a:rPr lang="ko-KR" altLang="en-US" sz="1050" dirty="0"/>
              <a:t>로 문서의 모양</a:t>
            </a:r>
            <a:r>
              <a:rPr lang="en-US" altLang="ko-KR" sz="1050" dirty="0"/>
              <a:t>(</a:t>
            </a:r>
            <a:r>
              <a:rPr lang="ko-KR" altLang="en-US" sz="1050" dirty="0"/>
              <a:t>스타일</a:t>
            </a:r>
            <a:r>
              <a:rPr lang="en-US" altLang="ko-KR" sz="1050" dirty="0"/>
              <a:t>)</a:t>
            </a:r>
            <a:r>
              <a:rPr lang="ko-KR" altLang="en-US" sz="1050" dirty="0"/>
              <a:t> 코딩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2. CSS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>
                <a:solidFill>
                  <a:srgbClr val="C00000"/>
                </a:solidFill>
              </a:rPr>
              <a:t>&lt;/style&gt;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&lt;script&gt;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function 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	</a:t>
            </a:r>
            <a:r>
              <a:rPr lang="en-US" altLang="ko-KR" sz="1200" dirty="0" err="1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Elvis 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He was an American singer and actor. In November</a:t>
            </a:r>
          </a:p>
          <a:p>
            <a:pPr defTabSz="180000"/>
            <a:r>
              <a:rPr lang="en-US" altLang="ko-KR" sz="1200" dirty="0"/>
              <a:t>1956, he made his film debut in &lt;span&gt;Love Me </a:t>
            </a:r>
          </a:p>
          <a:p>
            <a:pPr defTabSz="180000"/>
            <a:r>
              <a:rPr lang="en-US" altLang="ko-KR" sz="1200" dirty="0"/>
              <a:t>Tender&lt;/span&gt;. He is often referred to as </a:t>
            </a:r>
          </a:p>
          <a:p>
            <a:pPr defTabSz="180000"/>
            <a:r>
              <a:rPr lang="en-US" altLang="ko-KR" sz="1200" dirty="0"/>
              <a:t>"&lt;span&gt;the King of Rock and Roll&lt;/span&gt;".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텍스트에 마우스를</a:t>
            </a:r>
            <a:r>
              <a:rPr lang="en-US" altLang="ko-KR" sz="1000" dirty="0"/>
              <a:t> </a:t>
            </a:r>
            <a:r>
              <a:rPr lang="ko-KR" altLang="en-US" sz="1000" dirty="0"/>
              <a:t>올리면 </a:t>
            </a:r>
            <a:r>
              <a:rPr lang="en-US" altLang="ko-KR" sz="1000" dirty="0"/>
              <a:t>show() </a:t>
            </a:r>
            <a:r>
              <a:rPr lang="ko-KR" altLang="en-US" sz="1000" dirty="0"/>
              <a:t>함수 호출</a:t>
            </a:r>
            <a:endParaRPr lang="en-US" altLang="ko-KR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자바스크립크</a:t>
            </a:r>
            <a:r>
              <a:rPr lang="ko-KR" altLang="en-US" sz="1050" dirty="0"/>
              <a:t> 코드 추가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텍스트에 마우스를</a:t>
            </a:r>
            <a:r>
              <a:rPr lang="en-US" altLang="ko-KR" sz="1050" dirty="0"/>
              <a:t> </a:t>
            </a:r>
          </a:p>
          <a:p>
            <a:r>
              <a:rPr lang="ko-KR" altLang="en-US" sz="1050" dirty="0"/>
              <a:t>올리면 </a:t>
            </a:r>
            <a:r>
              <a:rPr lang="ko-KR" altLang="en-US" sz="1050" dirty="0" err="1"/>
              <a:t>엘비스</a:t>
            </a:r>
            <a:r>
              <a:rPr lang="ko-KR" altLang="en-US" sz="1050" dirty="0"/>
              <a:t> 이미지 출력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내리면 없어짐</a:t>
            </a:r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언어의 역사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정의</a:t>
            </a:r>
            <a:endParaRPr lang="en-US" altLang="ko-KR" dirty="0"/>
          </a:p>
          <a:p>
            <a:pPr lvl="1"/>
            <a:r>
              <a:rPr lang="ko-KR" altLang="en-US" dirty="0"/>
              <a:t>표준화된 태그로 웹 페이지를 작성하는 언어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 &lt;</a:t>
            </a:r>
            <a:r>
              <a:rPr lang="en-US" altLang="ko-KR" dirty="0" err="1"/>
              <a:t>hr</a:t>
            </a:r>
            <a:r>
              <a:rPr lang="en-US" altLang="ko-KR" dirty="0"/>
              <a:t>&gt;, &lt;table&gt;, &lt;li&gt;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라인</a:t>
            </a:r>
            <a:endParaRPr lang="en-US" altLang="ko-KR" dirty="0"/>
          </a:p>
          <a:p>
            <a:pPr lvl="1"/>
            <a:r>
              <a:rPr lang="ko-KR" altLang="en-US" dirty="0"/>
              <a:t>다음 슬라이드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915477" y="28193"/>
            <a:ext cx="7544955" cy="6860229"/>
            <a:chOff x="915477" y="28193"/>
            <a:chExt cx="7544955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483121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284649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4030556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711755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5847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622546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90947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941434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1644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192417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34243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385449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183749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941434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625662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352482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5020418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884360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5 </a:t>
              </a:r>
              <a:r>
                <a:rPr lang="ko-KR" altLang="en-US" sz="1100" dirty="0"/>
                <a:t>시작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875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60932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235464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6111339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207479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5082052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7670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897839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81290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920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339009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2285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2499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2340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364877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30824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57366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71664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64515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99251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/>
                <a:t>Javascript</a:t>
              </a:r>
              <a:r>
                <a:rPr lang="en-US" altLang="ko-KR" sz="1100" dirty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36582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447651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505935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842845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37524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820238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4139126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390109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309031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 flipH="1">
              <a:off x="3773316" y="6010600"/>
              <a:ext cx="3730" cy="84740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190209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583141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/>
                <a:t>HTML 1.0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비표준</a:t>
            </a:r>
            <a:r>
              <a:rPr lang="ko-KR" altLang="en-US" dirty="0"/>
              <a:t> 기술의 혼재</a:t>
            </a:r>
            <a:r>
              <a:rPr lang="en-US" altLang="ko-KR" dirty="0"/>
              <a:t>, </a:t>
            </a:r>
            <a:r>
              <a:rPr lang="ko-KR" altLang="en-US" dirty="0"/>
              <a:t>웹 브라우저의 비 호환성</a:t>
            </a:r>
            <a:endParaRPr lang="en-US" altLang="ko-KR" dirty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등 </a:t>
            </a:r>
            <a:r>
              <a:rPr lang="ko-KR" altLang="en-US" dirty="0" err="1"/>
              <a:t>비표준</a:t>
            </a:r>
            <a:r>
              <a:rPr lang="ko-KR" altLang="en-US" dirty="0"/>
              <a:t> 기술 난립 </a:t>
            </a:r>
            <a:endParaRPr lang="en-US" altLang="ko-KR" dirty="0"/>
          </a:p>
          <a:p>
            <a:pPr lvl="1"/>
            <a:r>
              <a:rPr lang="ko-KR" altLang="en-US" dirty="0"/>
              <a:t>브라우저 사이에 </a:t>
            </a:r>
            <a:r>
              <a:rPr lang="en-US" altLang="ko-KR" dirty="0"/>
              <a:t>HTML </a:t>
            </a:r>
            <a:r>
              <a:rPr lang="ko-KR" altLang="en-US" dirty="0"/>
              <a:t>문서와 웹 자원에 대한 심각한 비호환성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인터넷 기기의 다양화</a:t>
            </a:r>
            <a:endParaRPr lang="en-US" altLang="ko-KR" dirty="0"/>
          </a:p>
          <a:p>
            <a:pPr lvl="1"/>
            <a:r>
              <a:rPr lang="en-US" altLang="ko-KR" dirty="0"/>
              <a:t>PC, </a:t>
            </a:r>
            <a:r>
              <a:rPr lang="ko-KR" altLang="en-US" dirty="0" err="1"/>
              <a:t>모바일</a:t>
            </a:r>
            <a:r>
              <a:rPr lang="ko-KR" altLang="en-US" dirty="0"/>
              <a:t> 단말기 등에서 모두 웹 사용</a:t>
            </a:r>
            <a:endParaRPr lang="en-US" altLang="ko-KR" dirty="0"/>
          </a:p>
          <a:p>
            <a:pPr lvl="1"/>
            <a:r>
              <a:rPr lang="ko-KR" altLang="en-US" dirty="0"/>
              <a:t>기존의 웹 페이지가 </a:t>
            </a:r>
            <a:r>
              <a:rPr lang="ko-KR" altLang="en-US" dirty="0" err="1"/>
              <a:t>모바일</a:t>
            </a:r>
            <a:r>
              <a:rPr lang="ko-KR" altLang="en-US" dirty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새로운 범용 웹 표준의 필요성</a:t>
            </a:r>
            <a:endParaRPr lang="en-US" altLang="ko-KR" dirty="0"/>
          </a:p>
          <a:p>
            <a:pPr lvl="1"/>
            <a:r>
              <a:rPr lang="ko-KR" altLang="en-US" dirty="0" err="1"/>
              <a:t>비표준</a:t>
            </a:r>
            <a:r>
              <a:rPr lang="ko-KR" altLang="en-US" dirty="0"/>
              <a:t> 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방식의 한계</a:t>
            </a:r>
            <a:endParaRPr lang="en-US" altLang="ko-KR" dirty="0"/>
          </a:p>
          <a:p>
            <a:pPr lvl="2"/>
            <a:r>
              <a:rPr lang="ko-KR" altLang="en-US" dirty="0" err="1"/>
              <a:t>모바일</a:t>
            </a:r>
            <a:r>
              <a:rPr lang="ko-KR" altLang="en-US" dirty="0"/>
              <a:t> 기기</a:t>
            </a:r>
            <a:r>
              <a:rPr lang="en-US" altLang="ko-KR" dirty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등</a:t>
            </a:r>
            <a:r>
              <a:rPr lang="en-US" altLang="ko-KR" dirty="0"/>
              <a:t>)</a:t>
            </a:r>
            <a:r>
              <a:rPr lang="ko-KR" altLang="en-US" dirty="0"/>
              <a:t>를 수용할 수 없음</a:t>
            </a:r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표준 필요성 대두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웹 표준 </a:t>
            </a:r>
            <a:r>
              <a:rPr lang="en-US" altLang="ko-KR" dirty="0"/>
              <a:t>-&gt;  HTML5</a:t>
            </a:r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웹의 기본 목적과 구성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웹의 기본 목적</a:t>
            </a:r>
            <a:endParaRPr lang="en-US" altLang="ko-KR" dirty="0"/>
          </a:p>
          <a:p>
            <a:pPr lvl="1"/>
            <a:r>
              <a:rPr lang="ko-KR" altLang="en-US" dirty="0"/>
              <a:t>다른 여러 컴퓨터에서 문서를 공유하거나 보는 목적</a:t>
            </a:r>
            <a:endParaRPr lang="en-US" altLang="ko-KR" dirty="0"/>
          </a:p>
          <a:p>
            <a:pPr lvl="1"/>
            <a:r>
              <a:rPr lang="ko-KR" altLang="en-US" dirty="0"/>
              <a:t>웹에서 다루는 문서를 웹 문서라고 부름</a:t>
            </a:r>
            <a:endParaRPr lang="en-US" altLang="ko-KR" dirty="0"/>
          </a:p>
          <a:p>
            <a:r>
              <a:rPr lang="ko-KR" altLang="en-US" dirty="0"/>
              <a:t>웹의 구조</a:t>
            </a:r>
            <a:endParaRPr lang="en-US" altLang="ko-KR" dirty="0"/>
          </a:p>
          <a:p>
            <a:pPr lvl="1"/>
            <a:r>
              <a:rPr lang="ko-KR" altLang="en-US" dirty="0"/>
              <a:t>인터넷을</a:t>
            </a:r>
            <a:r>
              <a:rPr lang="en-US" altLang="ko-KR" dirty="0"/>
              <a:t> </a:t>
            </a:r>
            <a:r>
              <a:rPr lang="ko-KR" altLang="en-US" dirty="0"/>
              <a:t>활용하여 거미줄처럼 연결된 정보 소통 망</a:t>
            </a:r>
            <a:r>
              <a:rPr lang="en-US" altLang="ko-KR" dirty="0"/>
              <a:t>, World Wide Web</a:t>
            </a:r>
          </a:p>
          <a:p>
            <a:pPr lvl="2"/>
            <a:r>
              <a:rPr lang="ko-KR" altLang="en-US" dirty="0"/>
              <a:t>웹 문서를 인터넷 상의 컴퓨터들끼리 주고 받는 네트워크 시스템</a:t>
            </a:r>
            <a:endParaRPr lang="en-US" altLang="ko-KR" dirty="0"/>
          </a:p>
          <a:p>
            <a:r>
              <a:rPr lang="ko-KR" altLang="en-US" dirty="0"/>
              <a:t>웹의 구성</a:t>
            </a:r>
            <a:endParaRPr lang="en-US" altLang="ko-KR" dirty="0"/>
          </a:p>
          <a:p>
            <a:pPr lvl="1"/>
            <a:r>
              <a:rPr lang="ko-KR" altLang="en-US" dirty="0"/>
              <a:t>웹 서버와 웹 클라이언트 컴퓨터들로 구성</a:t>
            </a:r>
            <a:endParaRPr lang="en-US" altLang="ko-KR" dirty="0"/>
          </a:p>
          <a:p>
            <a:pPr lvl="1"/>
            <a:r>
              <a:rPr lang="ko-KR" altLang="en-US" dirty="0"/>
              <a:t>웹 서버</a:t>
            </a:r>
            <a:endParaRPr lang="en-US" altLang="ko-KR" dirty="0"/>
          </a:p>
          <a:p>
            <a:pPr lvl="2"/>
            <a:r>
              <a:rPr lang="ko-KR" altLang="en-US" dirty="0"/>
              <a:t>웹 사이트를 탑재하는 컴퓨터</a:t>
            </a:r>
            <a:r>
              <a:rPr lang="en-US" altLang="ko-KR" dirty="0"/>
              <a:t>. </a:t>
            </a:r>
            <a:r>
              <a:rPr lang="ko-KR" altLang="en-US" dirty="0" err="1"/>
              <a:t>구글</a:t>
            </a:r>
            <a:r>
              <a:rPr lang="en-US" altLang="ko-KR" dirty="0"/>
              <a:t>(www.google.com), </a:t>
            </a:r>
            <a:r>
              <a:rPr lang="ko-KR" altLang="en-US" dirty="0" err="1"/>
              <a:t>네이버</a:t>
            </a:r>
            <a:r>
              <a:rPr lang="en-US" altLang="ko-KR" dirty="0"/>
              <a:t>(www.naver.com)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관리</a:t>
            </a:r>
            <a:endParaRPr lang="en-US" altLang="ko-KR" dirty="0"/>
          </a:p>
          <a:p>
            <a:pPr lvl="2"/>
            <a:r>
              <a:rPr lang="ko-KR" altLang="en-US" dirty="0"/>
              <a:t>웹 클라이언트의 요청을 받아 웹 문서 전송</a:t>
            </a:r>
            <a:endParaRPr lang="en-US" altLang="ko-KR" dirty="0"/>
          </a:p>
          <a:p>
            <a:pPr lvl="2"/>
            <a:r>
              <a:rPr lang="ko-KR" altLang="en-US" dirty="0"/>
              <a:t>웹 서버로 작동하도록 하는 소프트웨어 실행</a:t>
            </a:r>
            <a:endParaRPr lang="en-US" altLang="ko-KR" dirty="0"/>
          </a:p>
          <a:p>
            <a:pPr lvl="1"/>
            <a:r>
              <a:rPr lang="ko-KR" altLang="en-US" dirty="0"/>
              <a:t>웹 클라이언트</a:t>
            </a:r>
            <a:endParaRPr lang="en-US" altLang="ko-KR" dirty="0"/>
          </a:p>
          <a:p>
            <a:pPr lvl="2"/>
            <a:r>
              <a:rPr lang="ko-KR" altLang="en-US" dirty="0"/>
              <a:t>사용자 인터페이스 담당</a:t>
            </a:r>
            <a:endParaRPr lang="en-US" altLang="ko-KR" dirty="0"/>
          </a:p>
          <a:p>
            <a:pPr lvl="2"/>
            <a:r>
              <a:rPr lang="ko-KR" altLang="en-US" dirty="0"/>
              <a:t>웹 서버에 웹 문서를 요청하고 받아 사용자에게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인터넷 접속 가능한</a:t>
            </a:r>
            <a:r>
              <a:rPr lang="en-US" altLang="ko-KR" dirty="0"/>
              <a:t> </a:t>
            </a:r>
            <a:r>
              <a:rPr lang="ko-KR" altLang="en-US" dirty="0"/>
              <a:t>다양한 기기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Blackberry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Play Station</a:t>
            </a:r>
            <a:r>
              <a:rPr lang="ko-KR" altLang="en-US" sz="11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모바일</a:t>
            </a:r>
            <a:r>
              <a:rPr lang="ko-KR" altLang="en-US" sz="1400" dirty="0"/>
              <a:t> 기기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태블릿</a:t>
            </a:r>
            <a:r>
              <a:rPr lang="ko-KR" altLang="en-US" sz="1400" dirty="0"/>
              <a:t> </a:t>
            </a:r>
            <a:r>
              <a:rPr lang="en-US" altLang="ko-KR" sz="1400" dirty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스마트</a:t>
            </a:r>
            <a:r>
              <a:rPr lang="en-US" altLang="ko-KR" sz="1400" dirty="0"/>
              <a:t> TV, </a:t>
            </a:r>
          </a:p>
          <a:p>
            <a:r>
              <a:rPr lang="ko-KR" altLang="en-US" sz="1400" dirty="0"/>
              <a:t>게임기 등</a:t>
            </a:r>
            <a:endParaRPr lang="en-US" altLang="ko-KR" sz="1400" dirty="0"/>
          </a:p>
          <a:p>
            <a:r>
              <a:rPr lang="ko-KR" altLang="en-US" sz="1400" dirty="0"/>
              <a:t>다양한 기기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 표준과</a:t>
            </a:r>
            <a:r>
              <a:rPr lang="en-US" altLang="ko-KR" dirty="0"/>
              <a:t> </a:t>
            </a:r>
            <a:r>
              <a:rPr lang="ko-KR" altLang="en-US" dirty="0"/>
              <a:t>의의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표준 제정</a:t>
            </a:r>
            <a:endParaRPr lang="en-US" altLang="ko-KR" dirty="0"/>
          </a:p>
          <a:p>
            <a:pPr lvl="1"/>
            <a:r>
              <a:rPr lang="en-US" altLang="ko-KR" dirty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그룹</a:t>
            </a:r>
            <a:endParaRPr lang="en-US" altLang="ko-KR" dirty="0"/>
          </a:p>
          <a:p>
            <a:pPr marL="640080" lvl="2" indent="0">
              <a:buNone/>
            </a:pPr>
            <a:r>
              <a:rPr lang="en-US" altLang="ko-KR" dirty="0"/>
              <a:t>    (WHAT WG, Web Hypertext Application Technology </a:t>
            </a:r>
            <a:r>
              <a:rPr lang="en-US" altLang="ko-KR" dirty="0" err="1"/>
              <a:t>WorkingGroup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표준에 담긴 내용</a:t>
            </a:r>
            <a:endParaRPr lang="en-US" altLang="ko-KR" dirty="0"/>
          </a:p>
          <a:p>
            <a:pPr lvl="1"/>
            <a:r>
              <a:rPr lang="ko-KR" altLang="en-US" dirty="0"/>
              <a:t>웹 페이지의 구조는 </a:t>
            </a:r>
            <a:r>
              <a:rPr lang="en-US" altLang="ko-KR" dirty="0"/>
              <a:t>HTML5 </a:t>
            </a:r>
            <a:r>
              <a:rPr lang="ko-KR" altLang="en-US" dirty="0"/>
              <a:t>태그로</a:t>
            </a:r>
            <a:r>
              <a:rPr lang="en-US" altLang="ko-KR" dirty="0"/>
              <a:t>, </a:t>
            </a:r>
            <a:r>
              <a:rPr lang="ko-KR" altLang="en-US" dirty="0"/>
              <a:t>웹 페이지의 모양은 </a:t>
            </a:r>
            <a:r>
              <a:rPr lang="en-US" altLang="ko-KR" dirty="0"/>
              <a:t>CSS3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웹 페이지의 행동은 </a:t>
            </a:r>
            <a:r>
              <a:rPr lang="en-US" altLang="ko-KR" dirty="0" err="1"/>
              <a:t>javascript</a:t>
            </a:r>
            <a:r>
              <a:rPr lang="ko-KR" altLang="en-US" dirty="0"/>
              <a:t>로 분리 개발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태그에서 문서의 모양과 관계된 태그나 속성 폐기</a:t>
            </a:r>
            <a:endParaRPr lang="en-US" altLang="ko-KR" dirty="0"/>
          </a:p>
          <a:p>
            <a:pPr lvl="1"/>
            <a:r>
              <a:rPr lang="ko-KR" altLang="en-US" dirty="0"/>
              <a:t>웹 페이지의 플랫폼이나 장치 의존성 제거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로 개발된 웹 페이지나 웹 애플리케이션은 </a:t>
            </a:r>
            <a:r>
              <a:rPr lang="en-US" altLang="ko-KR" dirty="0"/>
              <a:t>PC/</a:t>
            </a:r>
            <a:r>
              <a:rPr lang="ko-KR" altLang="en-US" dirty="0" err="1"/>
              <a:t>모바일</a:t>
            </a:r>
            <a:r>
              <a:rPr lang="ko-KR" altLang="en-US" dirty="0"/>
              <a:t> 등의 기기나</a:t>
            </a:r>
            <a:r>
              <a:rPr lang="en-US" altLang="ko-KR" dirty="0"/>
              <a:t>, </a:t>
            </a:r>
            <a:r>
              <a:rPr lang="ko-KR" altLang="en-US" dirty="0"/>
              <a:t>운영체제에 관계없이 동일한 실행 확보</a:t>
            </a:r>
            <a:endParaRPr lang="en-US" altLang="ko-KR" dirty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필요 없음</a:t>
            </a:r>
            <a:endParaRPr lang="en-US" altLang="ko-KR" dirty="0"/>
          </a:p>
          <a:p>
            <a:pPr lvl="1"/>
            <a:r>
              <a:rPr lang="ko-KR" altLang="en-US" dirty="0"/>
              <a:t>문서 작성의 개념을 넘어 웹 애플리케이션 작성을 지원하는 자바스크립트 </a:t>
            </a:r>
            <a:r>
              <a:rPr lang="en-US" altLang="ko-KR" dirty="0"/>
              <a:t>API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비교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웹 페이지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플래시여러</a:t>
              </a:r>
              <a:r>
                <a:rPr lang="ko-KR" altLang="en-US" sz="1050" dirty="0">
                  <a:solidFill>
                    <a:schemeClr val="tx1"/>
                  </a:solidFill>
                </a:rPr>
                <a:t> 플러그인</a:t>
              </a: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>
                  <a:solidFill>
                    <a:schemeClr val="tx1"/>
                  </a:solidFill>
                </a:rPr>
                <a:t>로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만든 웹 페이지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PC </a:t>
              </a:r>
              <a:r>
                <a:rPr lang="ko-KR" altLang="en-US" sz="900" dirty="0"/>
                <a:t>에서만 지원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태블릿</a:t>
              </a:r>
              <a:r>
                <a:rPr lang="en-US" altLang="ko-KR" sz="900" dirty="0"/>
                <a:t>/</a:t>
              </a:r>
              <a:r>
                <a:rPr lang="ko-KR" altLang="en-US" sz="900" dirty="0" err="1"/>
                <a:t>스마튼폰</a:t>
              </a:r>
              <a:r>
                <a:rPr lang="en-US" altLang="ko-KR" sz="900" dirty="0"/>
                <a:t>/PC</a:t>
              </a:r>
              <a:r>
                <a:rPr lang="ko-KR" altLang="en-US" sz="900" dirty="0"/>
                <a:t>에 관계없이 지원</a:t>
              </a:r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게임</a:t>
                </a:r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애니메이션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/>
                  <a:t>동영상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(a) HTML5 </a:t>
              </a:r>
              <a:r>
                <a:rPr lang="ko-KR" altLang="en-US" sz="1100" b="1" dirty="0"/>
                <a:t>이전의 웹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(b) HTML5</a:t>
              </a:r>
              <a:r>
                <a:rPr lang="ko-KR" altLang="en-US" sz="1100" b="1" dirty="0"/>
                <a:t>를 도입한 웹</a:t>
              </a: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전체 기능</a:t>
            </a:r>
            <a:endParaRPr lang="en-US" altLang="ko-KR" dirty="0"/>
          </a:p>
          <a:p>
            <a:pPr lvl="1"/>
            <a:r>
              <a:rPr lang="ko-KR" altLang="en-US" dirty="0"/>
              <a:t>웹 문서 작성을 위한 </a:t>
            </a:r>
            <a:r>
              <a:rPr lang="en-US" altLang="ko-KR" dirty="0"/>
              <a:t>HTML </a:t>
            </a:r>
            <a:r>
              <a:rPr lang="ko-KR" altLang="en-US" dirty="0"/>
              <a:t>태그 셋 </a:t>
            </a:r>
          </a:p>
          <a:p>
            <a:pPr lvl="1"/>
            <a:r>
              <a:rPr lang="ko-KR" altLang="en-US" dirty="0"/>
              <a:t>웹 애플리케이션 작성을 위한 </a:t>
            </a:r>
            <a:r>
              <a:rPr lang="en-US" altLang="ko-KR" dirty="0"/>
              <a:t>API</a:t>
            </a:r>
          </a:p>
          <a:p>
            <a:pPr lvl="1"/>
            <a:endParaRPr lang="ko-KR" altLang="en-US" dirty="0"/>
          </a:p>
          <a:p>
            <a:r>
              <a:rPr lang="en-US" altLang="ko-KR" dirty="0"/>
              <a:t>HTML5 </a:t>
            </a:r>
            <a:r>
              <a:rPr lang="ko-KR" altLang="en-US" dirty="0"/>
              <a:t>기능 요약</a:t>
            </a:r>
            <a:endParaRPr lang="en-US" altLang="ko-KR" dirty="0"/>
          </a:p>
          <a:p>
            <a:pPr lvl="1"/>
            <a:r>
              <a:rPr lang="ko-KR" altLang="en-US" dirty="0"/>
              <a:t>웹 폼</a:t>
            </a:r>
            <a:r>
              <a:rPr lang="en-US" altLang="ko-KR" dirty="0"/>
              <a:t>(Web Form)</a:t>
            </a:r>
          </a:p>
          <a:p>
            <a:pPr lvl="1"/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</a:p>
          <a:p>
            <a:pPr lvl="1"/>
            <a:r>
              <a:rPr lang="en-US" altLang="ko-KR" dirty="0"/>
              <a:t>Canvas</a:t>
            </a:r>
          </a:p>
          <a:p>
            <a:pPr lvl="1"/>
            <a:r>
              <a:rPr lang="en-US" altLang="ko-KR" dirty="0"/>
              <a:t>SVG(Scalable Vector Graphic)</a:t>
            </a:r>
          </a:p>
          <a:p>
            <a:pPr lvl="1"/>
            <a:r>
              <a:rPr lang="ko-KR" altLang="en-US" dirty="0"/>
              <a:t>웹 스토리지</a:t>
            </a:r>
            <a:r>
              <a:rPr lang="en-US" altLang="ko-KR" dirty="0"/>
              <a:t>(Web Storage)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SQL </a:t>
            </a:r>
            <a:r>
              <a:rPr lang="ko-KR" altLang="en-US" dirty="0"/>
              <a:t>데이터베이스</a:t>
            </a:r>
            <a:r>
              <a:rPr lang="en-US" altLang="ko-KR" dirty="0"/>
              <a:t>(Web SQL Database)</a:t>
            </a:r>
            <a:endParaRPr lang="ko-KR" altLang="en-US" dirty="0"/>
          </a:p>
          <a:p>
            <a:pPr lvl="1"/>
            <a:r>
              <a:rPr lang="ko-KR" altLang="en-US" dirty="0"/>
              <a:t>인덱스 데이터베이스</a:t>
            </a:r>
            <a:r>
              <a:rPr lang="en-US" altLang="ko-KR" dirty="0"/>
              <a:t>(Indexed Database API)</a:t>
            </a:r>
            <a:endParaRPr lang="ko-KR" altLang="en-US" dirty="0"/>
          </a:p>
          <a:p>
            <a:pPr lvl="1"/>
            <a:r>
              <a:rPr lang="ko-KR" altLang="en-US" dirty="0"/>
              <a:t>파일 입출력</a:t>
            </a:r>
            <a:r>
              <a:rPr lang="en-US" altLang="ko-KR" dirty="0"/>
              <a:t>(File I/O)</a:t>
            </a:r>
          </a:p>
          <a:p>
            <a:pPr lvl="1"/>
            <a:r>
              <a:rPr lang="ko-KR" altLang="en-US" dirty="0"/>
              <a:t>위치 정보 </a:t>
            </a:r>
            <a:r>
              <a:rPr lang="en-US" altLang="ko-KR" dirty="0"/>
              <a:t>API(Geolocation API)</a:t>
            </a:r>
          </a:p>
          <a:p>
            <a:pPr lvl="1"/>
            <a:r>
              <a:rPr lang="ko-KR" altLang="en-US" dirty="0"/>
              <a:t>웹 </a:t>
            </a:r>
            <a:r>
              <a:rPr lang="ko-KR" altLang="en-US" dirty="0" err="1"/>
              <a:t>워커</a:t>
            </a:r>
            <a:r>
              <a:rPr lang="en-US" altLang="ko-KR" dirty="0"/>
              <a:t>(Web Worker)</a:t>
            </a:r>
          </a:p>
          <a:p>
            <a:pPr lvl="1"/>
            <a:r>
              <a:rPr lang="ko-KR" altLang="en-US" dirty="0"/>
              <a:t>웹 소켓</a:t>
            </a:r>
            <a:r>
              <a:rPr lang="en-US" altLang="ko-KR" dirty="0"/>
              <a:t>(Web Socket)</a:t>
            </a:r>
          </a:p>
          <a:p>
            <a:pPr lvl="1"/>
            <a:r>
              <a:rPr lang="ko-KR" altLang="en-US" dirty="0"/>
              <a:t>오프라인 웹 애플리케이션</a:t>
            </a:r>
            <a:r>
              <a:rPr lang="en-US" altLang="ko-KR" dirty="0"/>
              <a:t>(Offline Web Application)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 </a:t>
            </a:r>
            <a:r>
              <a:rPr lang="ko-KR" altLang="en-US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</a:t>
            </a:r>
            <a:endParaRPr lang="en-US" altLang="ko-KR" dirty="0"/>
          </a:p>
          <a:p>
            <a:pPr lvl="1"/>
            <a:r>
              <a:rPr lang="ko-KR" altLang="en-US" dirty="0"/>
              <a:t>텍스트 편집기</a:t>
            </a:r>
            <a:endParaRPr lang="en-US" altLang="ko-KR" dirty="0"/>
          </a:p>
          <a:p>
            <a:pPr lvl="2"/>
            <a:r>
              <a:rPr lang="ko-KR" altLang="en-US" dirty="0"/>
              <a:t>메모장</a:t>
            </a:r>
            <a:r>
              <a:rPr lang="en-US" altLang="ko-KR" dirty="0"/>
              <a:t>, </a:t>
            </a:r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워드 등 아무 텍스트 편집기 가능</a:t>
            </a:r>
            <a:endParaRPr lang="en-US" altLang="ko-KR" dirty="0"/>
          </a:p>
          <a:p>
            <a:pPr lvl="2"/>
            <a:r>
              <a:rPr lang="en-US" altLang="ko-KR" dirty="0"/>
              <a:t>.html</a:t>
            </a:r>
            <a:r>
              <a:rPr lang="ko-KR" altLang="en-US" dirty="0"/>
              <a:t>인 텍스트 파일로 저장</a:t>
            </a:r>
            <a:endParaRPr lang="en-US" altLang="ko-KR" dirty="0"/>
          </a:p>
          <a:p>
            <a:pPr lvl="2"/>
            <a:r>
              <a:rPr lang="ko-KR" altLang="en-US" dirty="0"/>
              <a:t>텍스트의 기본 </a:t>
            </a:r>
            <a:r>
              <a:rPr lang="ko-KR" altLang="en-US" dirty="0" err="1"/>
              <a:t>문자셋</a:t>
            </a:r>
            <a:r>
              <a:rPr lang="ko-KR" altLang="en-US" dirty="0"/>
              <a:t> </a:t>
            </a:r>
            <a:r>
              <a:rPr lang="en-US" altLang="ko-KR" dirty="0"/>
              <a:t>– UTF-8</a:t>
            </a:r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파일이나 </a:t>
            </a:r>
            <a:r>
              <a:rPr lang="en-US" altLang="ko-KR" dirty="0"/>
              <a:t>CSS3, </a:t>
            </a:r>
            <a:r>
              <a:rPr lang="ko-KR" altLang="en-US" dirty="0"/>
              <a:t>자바스크립트 파일 모두 </a:t>
            </a:r>
            <a:r>
              <a:rPr lang="en-US" altLang="ko-KR" dirty="0"/>
              <a:t>UTF-8 </a:t>
            </a:r>
            <a:r>
              <a:rPr lang="ko-KR" altLang="en-US" dirty="0"/>
              <a:t>코드로 저장되어야 함</a:t>
            </a:r>
          </a:p>
          <a:p>
            <a:pPr lvl="1"/>
            <a:r>
              <a:rPr lang="en-US" altLang="ko-KR" dirty="0"/>
              <a:t>WYSIWYG(What You See Is What You Get) </a:t>
            </a:r>
            <a:r>
              <a:rPr lang="ko-KR" altLang="en-US" dirty="0"/>
              <a:t>편집기</a:t>
            </a:r>
            <a:endParaRPr lang="en-US" altLang="ko-KR" dirty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/>
              <a:t>FCKeditor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태그 정보 제공</a:t>
            </a:r>
            <a:endParaRPr lang="en-US" altLang="ko-KR" dirty="0"/>
          </a:p>
          <a:p>
            <a:pPr lvl="2"/>
            <a:r>
              <a:rPr lang="ko-KR" altLang="en-US" dirty="0"/>
              <a:t>출력되는 모습을 보면서 작성 가능</a:t>
            </a:r>
            <a:endParaRPr lang="en-US" altLang="ko-KR" dirty="0"/>
          </a:p>
          <a:p>
            <a:pPr lvl="2"/>
            <a:r>
              <a:rPr lang="ko-KR" altLang="en-US" dirty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HTML5 </a:t>
            </a:r>
            <a:r>
              <a:rPr lang="ko-KR" altLang="en-US" dirty="0"/>
              <a:t>문서 편집기 사례 </a:t>
            </a:r>
            <a:r>
              <a:rPr lang="en-US" altLang="ko-KR" dirty="0"/>
              <a:t>: </a:t>
            </a:r>
            <a:r>
              <a:rPr lang="ko-KR" altLang="en-US" dirty="0"/>
              <a:t>서브라임 텍스트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태그 오류</a:t>
            </a:r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/>
              <a:t>태그</a:t>
            </a:r>
            <a:endParaRPr lang="en-US" altLang="ko-KR" sz="2000" dirty="0"/>
          </a:p>
          <a:p>
            <a:pPr lvl="0" fontAlgn="base"/>
            <a:r>
              <a:rPr lang="ko-KR" altLang="en-US" sz="2000" dirty="0"/>
              <a:t>검사</a:t>
            </a:r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‘:’ </a:t>
              </a:r>
              <a:r>
                <a:rPr lang="ko-KR" altLang="en-US" sz="1050" dirty="0"/>
                <a:t>위치에 </a:t>
              </a:r>
              <a:r>
                <a:rPr lang="en-US" altLang="ko-KR" sz="1050" dirty="0"/>
                <a:t>‘=‘ </a:t>
              </a:r>
              <a:r>
                <a:rPr lang="ko-KR" altLang="en-US" sz="1050" dirty="0"/>
                <a:t>를 잘못</a:t>
              </a:r>
              <a:endParaRPr lang="en-US" altLang="ko-KR" sz="1050" dirty="0"/>
            </a:p>
            <a:p>
              <a:r>
                <a:rPr lang="ko-KR" altLang="en-US" sz="1050" dirty="0"/>
                <a:t>사용한 오류</a:t>
              </a:r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오류 라인은 </a:t>
            </a:r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= </a:t>
            </a:r>
            <a:r>
              <a:rPr lang="ko-KR" altLang="en-US" sz="1050" dirty="0"/>
              <a:t>에 오류 있음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/>
              <a:t>디버깅을 위한 개발자 도구 열기</a:t>
            </a:r>
            <a:r>
              <a:rPr lang="en-US" altLang="ko-KR" sz="2000" dirty="0"/>
              <a:t>(</a:t>
            </a:r>
            <a:r>
              <a:rPr lang="ko-KR" altLang="en-US" sz="2000" dirty="0"/>
              <a:t>크롬 브라우저 사례</a:t>
            </a:r>
            <a:r>
              <a:rPr lang="en-US" altLang="ko-KR" sz="2000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이 메뉴를 클릭하면</a:t>
            </a:r>
            <a:endParaRPr lang="en-US" altLang="ko-KR" sz="1050" dirty="0"/>
          </a:p>
          <a:p>
            <a:r>
              <a:rPr lang="ko-KR" altLang="en-US" sz="1050" dirty="0"/>
              <a:t>개발자 도구를 연다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아마존 웹 서버</a:t>
            </a:r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서버와 웹 클라이언트로 이루어진 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인터넷</a:t>
            </a: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구글</a:t>
            </a:r>
            <a:r>
              <a:rPr lang="ko-KR" altLang="en-US" sz="1000" dirty="0"/>
              <a:t> 웹 서버</a:t>
            </a:r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웹 서버</a:t>
            </a:r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마우스로 클릭하면</a:t>
            </a:r>
            <a:endParaRPr lang="en-US" altLang="ko-KR" sz="1050" dirty="0"/>
          </a:p>
          <a:p>
            <a:r>
              <a:rPr lang="en-US" altLang="ko-KR" sz="1050" dirty="0"/>
              <a:t>break point</a:t>
            </a:r>
            <a:r>
              <a:rPr lang="ko-KR" altLang="en-US" sz="1050" dirty="0"/>
              <a:t>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한 라인씩 실행 버튼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서버와 웹 클라이언트의 작동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클라이언트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 동영상</a:t>
              </a: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요청</a:t>
            </a:r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웹 문서 전송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웹 서버</a:t>
            </a:r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인터넷</a:t>
            </a:r>
            <a:endParaRPr lang="en-US" altLang="ko-KR" dirty="0"/>
          </a:p>
          <a:p>
            <a:pPr lvl="1"/>
            <a:r>
              <a:rPr lang="ko-KR" altLang="en-US" dirty="0"/>
              <a:t>웹의 개념이 나오기 전부터 만들어진 컴퓨터 연결 네트워크</a:t>
            </a:r>
            <a:endParaRPr lang="en-US" altLang="ko-KR" dirty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(ARPA)</a:t>
            </a:r>
          </a:p>
          <a:p>
            <a:pPr lvl="2"/>
            <a:r>
              <a:rPr lang="ko-KR" altLang="en-US" dirty="0"/>
              <a:t>여러 대학들과 계약 업체 사이의 컴퓨터 연결</a:t>
            </a:r>
            <a:endParaRPr lang="en-US" altLang="ko-KR" dirty="0"/>
          </a:p>
          <a:p>
            <a:pPr lvl="1"/>
            <a:r>
              <a:rPr lang="ko-KR" altLang="en-US" dirty="0"/>
              <a:t>컴퓨터마다 고유한 주소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113.198.80.208)</a:t>
            </a:r>
            <a:r>
              <a:rPr lang="ko-KR" altLang="en-US" dirty="0"/>
              <a:t>를 부여하여 컴퓨터 구분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인터넷을 활용하는 응용 서비스 사례</a:t>
            </a:r>
            <a:endParaRPr lang="en-US" altLang="ko-KR" dirty="0"/>
          </a:p>
          <a:p>
            <a:pPr lvl="2"/>
            <a:r>
              <a:rPr lang="ko-KR" altLang="en-US" dirty="0"/>
              <a:t>전자우편</a:t>
            </a:r>
            <a:r>
              <a:rPr lang="en-US" altLang="ko-KR" dirty="0"/>
              <a:t>(e-mail) </a:t>
            </a:r>
          </a:p>
          <a:p>
            <a:pPr lvl="2"/>
            <a:r>
              <a:rPr lang="ko-KR" altLang="en-US" dirty="0"/>
              <a:t>뉴스</a:t>
            </a:r>
            <a:r>
              <a:rPr lang="en-US" altLang="ko-KR" dirty="0"/>
              <a:t>(news)</a:t>
            </a:r>
          </a:p>
          <a:p>
            <a:pPr lvl="2"/>
            <a:r>
              <a:rPr lang="ko-KR" altLang="en-US" dirty="0"/>
              <a:t>파일 전송</a:t>
            </a:r>
            <a:r>
              <a:rPr lang="en-US" altLang="ko-KR" dirty="0"/>
              <a:t>(ftp)</a:t>
            </a:r>
          </a:p>
          <a:p>
            <a:pPr lvl="2"/>
            <a:r>
              <a:rPr lang="ko-KR" altLang="en-US" dirty="0"/>
              <a:t>채팅</a:t>
            </a:r>
            <a:r>
              <a:rPr lang="en-US" altLang="ko-KR" dirty="0"/>
              <a:t>(Internet Relay Chat)</a:t>
            </a:r>
          </a:p>
          <a:p>
            <a:pPr lvl="2"/>
            <a:r>
              <a:rPr lang="ko-KR" altLang="en-US" dirty="0"/>
              <a:t>메신저</a:t>
            </a:r>
            <a:r>
              <a:rPr lang="en-US" altLang="ko-KR" dirty="0"/>
              <a:t>(Messenger)</a:t>
            </a:r>
          </a:p>
          <a:p>
            <a:pPr lvl="2"/>
            <a:r>
              <a:rPr lang="en-US" altLang="ko-KR" dirty="0"/>
              <a:t>P2P(Peer to Peer)</a:t>
            </a:r>
          </a:p>
          <a:p>
            <a:pPr lvl="2"/>
            <a:r>
              <a:rPr lang="ko-KR" altLang="en-US" dirty="0" err="1"/>
              <a:t>스트리밍</a:t>
            </a:r>
            <a:r>
              <a:rPr lang="ko-KR" altLang="en-US" dirty="0"/>
              <a:t> 서비스</a:t>
            </a:r>
            <a:r>
              <a:rPr lang="en-US" altLang="ko-KR" dirty="0"/>
              <a:t>(Streaming Service)</a:t>
            </a:r>
          </a:p>
          <a:p>
            <a:pPr lvl="2"/>
            <a:r>
              <a:rPr lang="ko-KR" altLang="en-US" dirty="0"/>
              <a:t>인터넷 전화기</a:t>
            </a:r>
            <a:r>
              <a:rPr lang="en-US" altLang="ko-KR" dirty="0"/>
              <a:t>(Internet Phone)</a:t>
            </a:r>
          </a:p>
          <a:p>
            <a:pPr lvl="2"/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(World Wide Web)</a:t>
            </a:r>
          </a:p>
          <a:p>
            <a:r>
              <a:rPr lang="ko-KR" altLang="en-US" dirty="0"/>
              <a:t>월드 </a:t>
            </a:r>
            <a:r>
              <a:rPr lang="ko-KR" altLang="en-US" dirty="0" err="1"/>
              <a:t>와이드</a:t>
            </a:r>
            <a:r>
              <a:rPr lang="ko-KR" altLang="en-US" dirty="0"/>
              <a:t> 웹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(WWW)</a:t>
            </a:r>
          </a:p>
          <a:p>
            <a:pPr lvl="1"/>
            <a:r>
              <a:rPr lang="ko-KR" altLang="en-US" dirty="0"/>
              <a:t>인터넷을 활용하는 응용 서비스 중의 하나</a:t>
            </a:r>
            <a:endParaRPr lang="en-US" altLang="ko-KR" dirty="0"/>
          </a:p>
          <a:p>
            <a:pPr lvl="1"/>
            <a:r>
              <a:rPr lang="ko-KR" altLang="en-US" dirty="0"/>
              <a:t>웹 서버와 웹 브라우저로 구성되는 정보 전달 및 공유 서비스</a:t>
            </a:r>
            <a:endParaRPr lang="en-US" altLang="ko-KR" dirty="0"/>
          </a:p>
          <a:p>
            <a:r>
              <a:rPr lang="ko-KR" altLang="en-US" dirty="0"/>
              <a:t>인터넷이 고속도로라면 웹은 고속도로 망을 이용한 물류 산업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브라우저의 종류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인터넷</a:t>
              </a:r>
              <a:endParaRPr lang="en-US" altLang="ko-KR" sz="1000" dirty="0"/>
            </a:p>
            <a:p>
              <a:r>
                <a:rPr lang="ko-KR" altLang="en-US" sz="1000" dirty="0" err="1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오페라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크롬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11560" y="476672"/>
            <a:ext cx="7523578" cy="6073009"/>
            <a:chOff x="936854" y="548680"/>
            <a:chExt cx="7523578" cy="6073009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400574" y="632446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429297" y="5493430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429297" y="4783326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429297" y="4348046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429297" y="3539746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429297" y="2829828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429297" y="2430514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429297" y="2028387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429297" y="1612209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400574" y="566206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36854" y="5486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061" y="580580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7211" y="1052736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2119032" y="870021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36854" y="148140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7830" y="1428393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6854" y="18975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1010" y="1902239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3168928" y="1717834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36854" y="23167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8019" y="2298189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6854" y="27139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2068" y="2664035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854" y="342900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5736" y="3429000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3167844" y="2191680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36854" y="42210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6132" y="4227480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3167808" y="3718441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36854" y="466224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2670" y="4636052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6854" y="537321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54285" y="5326450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6854" y="61837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55406" y="6180921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746263" y="2587630"/>
              <a:ext cx="1" cy="359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3167808" y="4516921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>
              <a:off x="5884730" y="2953476"/>
              <a:ext cx="0" cy="366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>
              <a:off x="6935166" y="4925493"/>
              <a:ext cx="0" cy="16718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8012430" y="5615891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203" y="507445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43051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46" y="438778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8" y="206084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92" y="396908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4" y="162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5873189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746263" y="6470362"/>
              <a:ext cx="1" cy="151327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웹 브라우저의 역사</a:t>
            </a:r>
          </a:p>
        </p:txBody>
      </p: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최초의 웹 브라우저</a:t>
            </a:r>
            <a:r>
              <a:rPr lang="en-US" altLang="ko-KR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/>
              <a:t>웹 개념 창시자</a:t>
            </a:r>
            <a:r>
              <a:rPr lang="en-US" altLang="ko-KR" dirty="0"/>
              <a:t>, Tim Berners-Lee</a:t>
            </a:r>
            <a:r>
              <a:rPr lang="ko-KR" altLang="en-US" dirty="0"/>
              <a:t>가 개발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Nexus</a:t>
            </a:r>
            <a:r>
              <a:rPr lang="ko-KR" altLang="en-US" dirty="0"/>
              <a:t>로 개명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15329</TotalTime>
  <Words>2626</Words>
  <Application>Microsoft Office PowerPoint</Application>
  <PresentationFormat>화면 슬라이드 쇼(4:3)</PresentationFormat>
  <Paragraphs>556</Paragraphs>
  <Slides>41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HY나무L</vt:lpstr>
      <vt:lpstr>HY나무M</vt:lpstr>
      <vt:lpstr>돋움</vt:lpstr>
      <vt:lpstr>맑은 고딕</vt:lpstr>
      <vt:lpstr>휴먼편지체</vt:lpstr>
      <vt:lpstr>Arial Narrow</vt:lpstr>
      <vt:lpstr>Times New Roman</vt:lpstr>
      <vt:lpstr>Wingdings</vt:lpstr>
      <vt:lpstr>Wingdings 2</vt:lpstr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기준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최 수열</cp:lastModifiedBy>
  <cp:revision>464</cp:revision>
  <dcterms:created xsi:type="dcterms:W3CDTF">2011-08-27T14:53:28Z</dcterms:created>
  <dcterms:modified xsi:type="dcterms:W3CDTF">2021-10-31T12:59:11Z</dcterms:modified>
</cp:coreProperties>
</file>